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0" r:id="rId10"/>
    <p:sldId id="282" r:id="rId11"/>
    <p:sldId id="283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9" autoAdjust="0"/>
    <p:restoredTop sz="71823" autoAdjust="0"/>
  </p:normalViewPr>
  <p:slideViewPr>
    <p:cSldViewPr snapToGrid="0">
      <p:cViewPr varScale="1">
        <p:scale>
          <a:sx n="72" d="100"/>
          <a:sy n="72" d="100"/>
        </p:scale>
        <p:origin x="516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29T13:40:50.152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2451 17539 66 0,'-484'-44'24'16,"216"44"-4"-16,2 17-10 0,2 19 0 16,15 14-1-16,17 2-2 15,16 2-2-15,22 0-4 16,56 5-1-16,138-46-1 15,0-1-31-15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2.84167" units="1/deg"/>
          <inkml:channelProperty channel="T" name="resolution" value="1" units="1/dev"/>
        </inkml:channelProperties>
      </inkml:inkSource>
      <inkml:timestamp xml:id="ts0" timeString="2020-07-29T14:56:21.346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24891 10550 49 0,'2'-15'2'0,"-2"15"3"0,0 0-2 15,0 0-2 1,-6 0-1-16,-3 0 0 0,3-4 0 16,4 1 0-16,2-4 3 15,0-1 1-15,10-2-4 16,3 4-16-16</inkml:trace>
  <inkml:trace contextRef="#ctx0" brushRef="#br0" timeOffset="5139.91">10242 14524 114 0,'0'0'21'0,"0"0"-11"16,0 0-4-16,7 0 9 15,-1 0 12 1,-1 0-12-16,-5 0-2 0,0 0 1 16,0 0-1-16,0 0-1 15,2 0-5-15,4 0-6 16,10 0-1-16,9 0 1 16,11 2 2-16,10 0-2 15,8 0 1-15,8-2 2 16,7 4 0-16,7-4-3 0,7 2 1 15,3 2 4 1,7 2 3-16,6 0 1 0,1 2-2 16,2-2 4-1,2-2-4-15,-2-4-1 0,-4 0 5 16,-11 0-4-16,-19 0-4 0,-20 0-4 16,-17 0 1-1,-18 0-2-15,-7 0 1 0,-6 0-2 16,0 0-42-1,0 0-96-15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E6F46-3320-495C-9879-0353AE1A499C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64133-9239-489B-A8E9-D03AD5F22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7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Manim</a:t>
            </a:r>
            <a:r>
              <a:rPr lang="en-US" dirty="0"/>
              <a:t> </a:t>
            </a:r>
            <a:r>
              <a:rPr lang="en-US" dirty="0" err="1"/>
              <a:t>sucks!we</a:t>
            </a:r>
            <a:r>
              <a:rPr lang="en-US" dirty="0"/>
              <a:t> need full power!!!!!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88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82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61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49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99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82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991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 photon paths and lensing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74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lens diameter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51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shadow diameter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0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781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planck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69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more animation(</a:t>
            </a:r>
            <a:r>
              <a:rPr lang="en-US"/>
              <a:t>like envelope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64133-9239-489B-A8E9-D03AD5F220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64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355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12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2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33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61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58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52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43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34543-72C8-44D2-8D74-E5740F202A94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5EDA2-EC61-4A7F-89DF-0202AF13B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344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pn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jpg"/><Relationship Id="rId9" Type="http://schemas.openxmlformats.org/officeDocument/2006/relationships/image" Target="../media/image48.jpg"/><Relationship Id="rId1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customXml" Target="../ink/ink1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p4"/><Relationship Id="rId13" Type="http://schemas.openxmlformats.org/officeDocument/2006/relationships/image" Target="../media/image10.png"/><Relationship Id="rId3" Type="http://schemas.microsoft.com/office/2007/relationships/media" Target="../media/media7.mp4"/><Relationship Id="rId7" Type="http://schemas.microsoft.com/office/2007/relationships/media" Target="../media/media9.mp4"/><Relationship Id="rId12" Type="http://schemas.openxmlformats.org/officeDocument/2006/relationships/image" Target="../media/image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openxmlformats.org/officeDocument/2006/relationships/image" Target="../media/image8.png"/><Relationship Id="rId5" Type="http://schemas.microsoft.com/office/2007/relationships/media" Target="../media/media8.mp4"/><Relationship Id="rId15" Type="http://schemas.openxmlformats.org/officeDocument/2006/relationships/image" Target="../media/image12.png"/><Relationship Id="rId10" Type="http://schemas.openxmlformats.org/officeDocument/2006/relationships/notesSlide" Target="../notesSlides/notesSlide9.xml"/><Relationship Id="rId4" Type="http://schemas.openxmlformats.org/officeDocument/2006/relationships/video" Target="../media/media7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540A-22AC-4286-BDE4-6F49B22ED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a typeface="Tahoma" panose="020B0604030504040204" pitchFamily="34" charset="0"/>
                <a:cs typeface="Segoe UI" panose="020B0502040204020203" pitchFamily="34" charset="0"/>
              </a:rPr>
              <a:t>Imaging</a:t>
            </a:r>
            <a:r>
              <a:rPr lang="en-US" dirty="0"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>
                <a:ea typeface="Tahoma" panose="020B0604030504040204" pitchFamily="34" charset="0"/>
                <a:cs typeface="Segoe UI" panose="020B0502040204020203" pitchFamily="34" charset="0"/>
              </a:rPr>
              <a:t>a Black Hole with EHT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B2FE6-0761-4C27-A2B6-5F8B021CE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14560"/>
            <a:ext cx="9144000" cy="1128859"/>
          </a:xfrm>
        </p:spPr>
        <p:txBody>
          <a:bodyPr/>
          <a:lstStyle/>
          <a:p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Ermia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Etemadi</a:t>
            </a:r>
          </a:p>
          <a:p>
            <a:r>
              <a:rPr lang="en-US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Moein Derakhshan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29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E960-CA9B-4F2B-9E4F-2A8D458AF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AF39-8423-4A00-8963-A0244622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Spatial Coherence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67EBC-4CF3-4C87-9EA8-AA72D7242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79126"/>
            <a:ext cx="7582122" cy="3125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A102CE-1067-4573-A227-6CEE9EAD4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261" y="853810"/>
            <a:ext cx="5067739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0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5B01-51E6-4EAD-9AED-339728A6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 Degree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05A2A3-F717-49BE-91D5-F2BFB11D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65156"/>
            <a:ext cx="2675245" cy="20200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C2AD3F-BF10-4E99-B880-933A4D41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77" y="4065156"/>
            <a:ext cx="2675245" cy="20200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A083FFE-B5ED-419B-84A9-FA166F483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554" y="4007287"/>
            <a:ext cx="2675245" cy="2020082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18FCFCD1-4B5E-4429-9535-795DFFFA5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961" y="6304641"/>
            <a:ext cx="1091577" cy="26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908750F1-0627-48AC-A4B6-AC5C4CFBD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210" y="6304640"/>
            <a:ext cx="1091577" cy="26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764E8B-1741-484E-9787-9F22109EC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379" y="6304639"/>
            <a:ext cx="1327594" cy="265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1AFF74-6791-B204-2F64-D389CF1C363F}"/>
                  </a:ext>
                </a:extLst>
              </p:cNvPr>
              <p:cNvSpPr txBox="1"/>
              <p:nvPr/>
            </p:nvSpPr>
            <p:spPr>
              <a:xfrm>
                <a:off x="1448972" y="1481395"/>
                <a:ext cx="8750103" cy="18344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4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a:rPr lang="en-US" sz="4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4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τ</m:t>
                          </m:r>
                        </m:e>
                      </m:d>
                      <m:r>
                        <a:rPr lang="en-US" sz="4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≡</m:t>
                      </m:r>
                      <m:f>
                        <m:fPr>
                          <m:ctrlP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⟨"/>
                              <m:endChr m:val="⟩"/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E</m:t>
                                  </m:r>
                                </m:e>
                                <m:sup>
                                  <m:r>
                                    <a:rPr lang="en-US" sz="4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⋆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4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sz="4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4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e>
                              </m:d>
                              <m:r>
                                <m:rPr>
                                  <m:sty m:val="p"/>
                                </m:rPr>
                                <a:rPr lang="en-US" sz="4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  <m:d>
                                <m:d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4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r</m:t>
                                      </m:r>
                                    </m:e>
                                    <m:sub>
                                      <m:r>
                                        <a:rPr lang="en-US" sz="40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4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  <m:r>
                                    <a:rPr lang="en-US" sz="4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4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τ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4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"/>
                                          <m:ctrlPr>
                                            <a:rPr lang="en-US" sz="4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0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endChr m:val="|"/>
                                                  <m:ctrlPr>
                                                    <a:rPr lang="en-US" sz="4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40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4000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en-US" sz="4000" i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r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4000" i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4000" i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sz="4000" i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t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40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sz="4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"/>
                                          <m:ctrlPr>
                                            <a:rPr lang="en-US" sz="4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0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4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"/>
                                                  <m:endChr m:val="|"/>
                                                  <m:ctrlPr>
                                                    <a:rPr lang="en-US" sz="4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sz="4000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4000" i="1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en-US" sz="4000" i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r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4000" i="0">
                                                              <a:solidFill>
                                                                <a:schemeClr val="tx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US" sz="4000" i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 sz="4000" i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t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40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f>
                                <m:fPr>
                                  <m:ctrlPr>
                                    <a:rPr lang="en-US" sz="4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4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41AFF74-6791-B204-2F64-D389CF1C3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972" y="1481395"/>
                <a:ext cx="8750103" cy="18344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510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A653-E795-4017-9FB2-7F491952B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347" y="0"/>
            <a:ext cx="10515600" cy="1325563"/>
          </a:xfrm>
        </p:spPr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Cittert</a:t>
            </a:r>
            <a:r>
              <a:rPr lang="en-US" dirty="0"/>
              <a:t>–Zernike theorem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87CD0-357B-4E3D-8FAE-7F985DAE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47" y="1325563"/>
            <a:ext cx="4404742" cy="3307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36497-FB14-489E-ABEB-9B31544E0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812" y="1325562"/>
            <a:ext cx="4572376" cy="3307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601AA1-2439-4423-9241-C9B73ED045F7}"/>
              </a:ext>
            </a:extLst>
          </p:cNvPr>
          <p:cNvSpPr txBox="1"/>
          <p:nvPr/>
        </p:nvSpPr>
        <p:spPr>
          <a:xfrm>
            <a:off x="334347" y="5617153"/>
            <a:ext cx="107302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Coherence function on observation plane = Fourier Transform of source intensity</a:t>
            </a:r>
          </a:p>
        </p:txBody>
      </p:sp>
    </p:spTree>
    <p:extLst>
      <p:ext uri="{BB962C8B-B14F-4D97-AF65-F5344CB8AC3E}">
        <p14:creationId xmlns:p14="http://schemas.microsoft.com/office/powerpoint/2010/main" val="331681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8DA18-43C3-410D-9277-DEA460427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Cittert</a:t>
            </a:r>
            <a:r>
              <a:rPr lang="en-US" dirty="0"/>
              <a:t>–Zernike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4CD0D9-22BA-7329-466B-B4EE464BCF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5486" y="3193366"/>
                <a:ext cx="10515600" cy="15611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i="1"/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4400"/>
                            <m:t>Γ</m:t>
                          </m:r>
                        </m:e>
                        <m:sub>
                          <m:r>
                            <a:rPr lang="en-US" sz="4400" i="1"/>
                            <m:t>1</m:t>
                          </m:r>
                          <m:r>
                            <a:rPr lang="en-US" sz="4400" i="1"/>
                            <m:t>,</m:t>
                          </m:r>
                          <m:r>
                            <a:rPr lang="en-US" sz="4400" i="1"/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4400" i="1"/>
                          </m:ctrlPr>
                        </m:dPr>
                        <m:e>
                          <m:r>
                            <a:rPr lang="en-US" sz="4400" i="1"/>
                            <m:t>0</m:t>
                          </m:r>
                        </m:e>
                      </m:d>
                      <m:r>
                        <a:rPr lang="en-US" sz="4400" i="1"/>
                        <m:t>=</m:t>
                      </m:r>
                      <m:nary>
                        <m:naryPr>
                          <m:chr m:val="∬"/>
                          <m:supHide m:val="on"/>
                          <m:ctrlPr>
                            <a:rPr lang="en-US" sz="4400" i="1"/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4400"/>
                            <m:t>source</m:t>
                          </m:r>
                        </m:sub>
                        <m:sup/>
                        <m:e>
                          <m:r>
                            <a:rPr lang="en-US" sz="4400" i="1"/>
                            <m:t>𝐼</m:t>
                          </m:r>
                          <m:d>
                            <m:dPr>
                              <m:ctrlPr>
                                <a:rPr lang="en-US" sz="4400" i="1"/>
                              </m:ctrlPr>
                            </m:dPr>
                            <m:e>
                              <m:r>
                                <a:rPr lang="en-US" sz="4400" i="1"/>
                                <m:t>𝑙</m:t>
                              </m:r>
                              <m:r>
                                <a:rPr lang="en-US" sz="4400" i="1"/>
                                <m:t>,</m:t>
                              </m:r>
                              <m:r>
                                <a:rPr lang="en-US" sz="4400" i="1"/>
                                <m:t>𝑚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4400" i="1"/>
                              </m:ctrlPr>
                            </m:sSupPr>
                            <m:e>
                              <m:r>
                                <a:rPr lang="en-US" sz="4400" i="1"/>
                                <m:t>𝑒</m:t>
                              </m:r>
                            </m:e>
                            <m:sup>
                              <m:r>
                                <a:rPr lang="en-US" sz="4400" i="1"/>
                                <m:t>−</m:t>
                              </m:r>
                              <m:r>
                                <a:rPr lang="en-US" sz="4400" i="1"/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lang="en-US" sz="4400"/>
                                <m:t>π</m:t>
                              </m:r>
                              <m:r>
                                <a:rPr lang="en-US" sz="4400" i="1"/>
                                <m:t>𝑖</m:t>
                              </m:r>
                              <m:d>
                                <m:dPr>
                                  <m:ctrlPr>
                                    <a:rPr lang="en-US" sz="4400" i="1"/>
                                  </m:ctrlPr>
                                </m:dPr>
                                <m:e>
                                  <m:r>
                                    <a:rPr lang="en-US" sz="4400" i="1"/>
                                    <m:t>𝑢𝑙</m:t>
                                  </m:r>
                                  <m:r>
                                    <a:rPr lang="en-US" sz="4400" i="1"/>
                                    <m:t>+</m:t>
                                  </m:r>
                                  <m:r>
                                    <a:rPr lang="en-US" sz="4400" i="1"/>
                                    <m:t>𝑣𝑚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4400" i="1"/>
                            <m:t>𝑑𝑙𝑑𝑚</m:t>
                          </m:r>
                        </m:e>
                      </m:nary>
                    </m:oMath>
                  </m:oMathPara>
                </a14:m>
                <a:endParaRPr lang="en-US" sz="4400" dirty="0"/>
              </a:p>
              <a:p>
                <a:endParaRPr lang="en-US" sz="4400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4CD0D9-22BA-7329-466B-B4EE464BCF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5486" y="3193366"/>
                <a:ext cx="10515600" cy="15611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4076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7E696-7CEA-4923-82AF-106449C4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Aperture Synthesis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29606C-3924-4299-803F-9EE36605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656" y="1690688"/>
            <a:ext cx="9548687" cy="4625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6B9C44-6B0F-4D66-B434-1C523E0C9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79" y="1545895"/>
            <a:ext cx="9502964" cy="49153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DB8A54-BACF-4481-908B-D2FD1B80C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0207" y="1622101"/>
            <a:ext cx="9777307" cy="4762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0A00CC8-7BDD-422B-80C8-33291DF00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093" y="1599238"/>
            <a:ext cx="5098222" cy="4808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420691-25DE-4DF3-A79F-789E573165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964" y="1599237"/>
            <a:ext cx="5314836" cy="48086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0212811-39D4-43F3-8382-0E0935ED77FD}"/>
                  </a:ext>
                </a:extLst>
              </p14:cNvPr>
              <p14:cNvContentPartPr/>
              <p14:nvPr/>
            </p14:nvContentPartPr>
            <p14:xfrm>
              <a:off x="3687120" y="3778920"/>
              <a:ext cx="5274720" cy="1466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0212811-39D4-43F3-8382-0E0935ED77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77760" y="3769560"/>
                <a:ext cx="5293440" cy="148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183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0C5F1-4694-407F-9A99-CDE40B838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96D5-0AB8-4024-BB8C-1C47C41E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Inverse Modeling: CLEAN algorithm , 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Forward Modeling: MEM , RML ,..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90947-9B70-4702-94CD-3B896B77E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02" y="1569928"/>
            <a:ext cx="10325995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0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7AB51-9BA0-4B0D-97EF-F0DDFD653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BA084C-176B-4DE9-BE54-667F3BDC0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57196"/>
            <a:ext cx="3520745" cy="35436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4B0556-05AF-4B75-999B-7FDBABCB8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572" y="1657195"/>
            <a:ext cx="3551228" cy="3543607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35BEA71-A3EB-4082-86E4-77DA482B8A1F}"/>
              </a:ext>
            </a:extLst>
          </p:cNvPr>
          <p:cNvSpPr/>
          <p:nvPr/>
        </p:nvSpPr>
        <p:spPr>
          <a:xfrm>
            <a:off x="4757057" y="3165408"/>
            <a:ext cx="2677886" cy="5271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5377A-A6EB-49EC-B2A5-10F021293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2375" y="1095154"/>
            <a:ext cx="5187250" cy="51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32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801A5-B9CF-44DF-BDAE-FF3FBE0F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2DB29-F3D3-4FCD-859D-EC5524AB3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Short wavelength and sparse coverage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A4D2E-F6AD-4E7F-93C4-C6E8808CA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9049"/>
            <a:ext cx="5911704" cy="36538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40DE1-CFDD-2C9A-170B-8B76231FE014}"/>
                  </a:ext>
                </a:extLst>
              </p:cNvPr>
              <p:cNvSpPr txBox="1"/>
              <p:nvPr/>
            </p:nvSpPr>
            <p:spPr>
              <a:xfrm>
                <a:off x="6566095" y="1098125"/>
                <a:ext cx="6098344" cy="411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𝑚𝑒𝑎𝑠𝑢𝑟𝑒𝑑</m:t>
                          </m:r>
                        </m:sup>
                      </m:sSubSup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sSubSup>
                        <m:sSubSupPr>
                          <m:ctrlPr>
                            <a:rPr 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𝑖𝑑𝑒𝑎𝑙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0540DE1-CFDD-2C9A-170B-8B76231FE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95" y="1098125"/>
                <a:ext cx="6098344" cy="411588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79FC68-776D-7DC2-7CBA-2DB929CC696B}"/>
                  </a:ext>
                </a:extLst>
              </p:cNvPr>
              <p:cNvSpPr txBox="1"/>
              <p:nvPr/>
            </p:nvSpPr>
            <p:spPr>
              <a:xfrm>
                <a:off x="6450037" y="2704112"/>
                <a:ext cx="6330460" cy="971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𝑉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3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Zar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′</m:t>
                          </m:r>
                        </m:sup>
                      </m:sSup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−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𝑖</m:t>
                          </m:r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ϕ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𝒱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𝒱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𝒱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3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Zar" panose="00000400000000000000" pitchFamily="2" charset="-78"/>
                  </a:rPr>
                  <a:t> </a:t>
                </a:r>
                <a:endParaRPr lang="en-US" sz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22860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Zar" panose="00000400000000000000" pitchFamily="2" charset="-78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p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𝑔</m:t>
                          </m:r>
                        </m:e>
                        <m:sup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′</m:t>
                          </m:r>
                        </m:sup>
                      </m:sSup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Zar" panose="00000400000000000000" pitchFamily="2" charset="-78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𝒱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1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𝒱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2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𝒱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3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79FC68-776D-7DC2-7CBA-2DB929CC6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037" y="2704112"/>
                <a:ext cx="6330460" cy="971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1D190D-413D-81E9-9056-0FE4E05D7CA0}"/>
                  </a:ext>
                </a:extLst>
              </p:cNvPr>
              <p:cNvSpPr txBox="1"/>
              <p:nvPr/>
            </p:nvSpPr>
            <p:spPr>
              <a:xfrm>
                <a:off x="6749904" y="4183212"/>
                <a:ext cx="6386732" cy="19937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algn="just" rtl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fa-IR" sz="105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B Zar" panose="00000400000000000000" pitchFamily="2" charset="-78"/>
                  </a:rPr>
                  <a:t> </a:t>
                </a:r>
                <a:endParaRPr lang="en-US" sz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Zar" panose="00000400000000000000" pitchFamily="2" charset="-78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4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  <m:t>3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 dirty="0">
                    <a:solidFill>
                      <a:schemeClr val="tx1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B Zar" panose="00000400000000000000" pitchFamily="2" charset="-78"/>
                  </a:rPr>
                  <a:t> </a:t>
                </a:r>
                <a:endParaRPr lang="en-US" sz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0" marR="0" algn="just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B Zar" panose="00000400000000000000" pitchFamily="2" charset="-78"/>
                        </a:rPr>
                        <m:t>= </m:t>
                      </m:r>
                      <m:f>
                        <m:f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B Zar" panose="00000400000000000000" pitchFamily="2" charset="-78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3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2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B Zar" panose="00000400000000000000" pitchFamily="2" charset="-7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1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B Zar" panose="00000400000000000000" pitchFamily="2" charset="-78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A1D190D-413D-81E9-9056-0FE4E05D7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904" y="4183212"/>
                <a:ext cx="6386732" cy="19937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193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83288-09AA-4256-870F-9044A0D77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0A1BD-9485-4ABF-B85B-5C889904A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55159"/>
            <a:ext cx="4405603" cy="3200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CLEAN algorithm </a:t>
            </a:r>
          </a:p>
          <a:p>
            <a:pPr marL="0" indent="0" algn="ctr">
              <a:buNone/>
            </a:pPr>
            <a:r>
              <a:rPr lang="en-US" sz="3600" dirty="0"/>
              <a:t>+</a:t>
            </a:r>
          </a:p>
          <a:p>
            <a:pPr marL="0" indent="0" algn="ctr">
              <a:buNone/>
            </a:pPr>
            <a:r>
              <a:rPr lang="en-US" sz="3600" dirty="0"/>
              <a:t>Self calibration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667197-F1F2-483A-B177-CC7EB823CB51}"/>
              </a:ext>
            </a:extLst>
          </p:cNvPr>
          <p:cNvCxnSpPr>
            <a:stCxn id="2" idx="2"/>
          </p:cNvCxnSpPr>
          <p:nvPr/>
        </p:nvCxnSpPr>
        <p:spPr>
          <a:xfrm>
            <a:off x="6096000" y="1690688"/>
            <a:ext cx="0" cy="51673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B14250A-A5DB-48F1-91F0-73C8CB2E5912}"/>
              </a:ext>
            </a:extLst>
          </p:cNvPr>
          <p:cNvSpPr txBox="1"/>
          <p:nvPr/>
        </p:nvSpPr>
        <p:spPr>
          <a:xfrm>
            <a:off x="8052320" y="3429000"/>
            <a:ext cx="2817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RML 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19D45-0BAB-490E-A7E1-A38AFCC47ED1}"/>
              </a:ext>
            </a:extLst>
          </p:cNvPr>
          <p:cNvSpPr txBox="1"/>
          <p:nvPr/>
        </p:nvSpPr>
        <p:spPr>
          <a:xfrm>
            <a:off x="2108330" y="5884838"/>
            <a:ext cx="1865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3 &amp; Team 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29C86F-841A-4F46-BD3F-BA2D4C91F6F6}"/>
              </a:ext>
            </a:extLst>
          </p:cNvPr>
          <p:cNvSpPr txBox="1"/>
          <p:nvPr/>
        </p:nvSpPr>
        <p:spPr>
          <a:xfrm>
            <a:off x="8479593" y="5884838"/>
            <a:ext cx="196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1 &amp; Team 2</a:t>
            </a:r>
          </a:p>
        </p:txBody>
      </p:sp>
    </p:spTree>
    <p:extLst>
      <p:ext uri="{BB962C8B-B14F-4D97-AF65-F5344CB8AC3E}">
        <p14:creationId xmlns:p14="http://schemas.microsoft.com/office/powerpoint/2010/main" val="38523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E5FDB-751C-46FE-92D9-759CAC051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Blind Imaging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C7D7C-8AD9-442C-9036-994CFF91D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2995" y="1987420"/>
            <a:ext cx="11466010" cy="3878458"/>
          </a:xfrm>
        </p:spPr>
      </p:pic>
    </p:spTree>
    <p:extLst>
      <p:ext uri="{BB962C8B-B14F-4D97-AF65-F5344CB8AC3E}">
        <p14:creationId xmlns:p14="http://schemas.microsoft.com/office/powerpoint/2010/main" val="146993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38A17-4175-4B90-97D5-2B9ABD1B8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01423-3EDF-4655-9425-BFEE243B9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043"/>
            <a:ext cx="10515600" cy="4121920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Black holes and Messier 87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Optics and the Magic of Interferometry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Image Reconstruction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Behind the Scene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96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B7FA-A34D-42CD-A8B8-EDC37B6E9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E0C89F-3A0E-4391-8B8D-BF82579DD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11559"/>
            <a:ext cx="6202276" cy="514742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58FCC6-FABE-462A-A199-62766C460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690" y="1027906"/>
            <a:ext cx="3779848" cy="570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84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4DB46B-7128-4BF8-917A-28D7C0CF2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" y="0"/>
            <a:ext cx="1698708" cy="222376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85B041-3E4E-42B6-841C-D6F17BA30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06" y="24460"/>
            <a:ext cx="1739954" cy="2199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234202-CD75-4A77-80B8-736C3EC3BA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88" y="24460"/>
            <a:ext cx="1787956" cy="2194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FECEBA-B793-444D-9B8C-72B263E9A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972" y="24460"/>
            <a:ext cx="1824916" cy="21943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A4F69B5-8915-4759-B0FB-7EAF55A55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516" y="-4994"/>
            <a:ext cx="1582434" cy="2233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4C8A85-4CF0-4620-A177-C524D7C276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98"/>
          <a:stretch/>
        </p:blipFill>
        <p:spPr>
          <a:xfrm>
            <a:off x="8708242" y="-4994"/>
            <a:ext cx="1706880" cy="22337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CA1DF0-1588-4935-9F4E-C50E457BD6E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9"/>
          <a:stretch/>
        </p:blipFill>
        <p:spPr>
          <a:xfrm>
            <a:off x="10415122" y="-4994"/>
            <a:ext cx="1696466" cy="22337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D1E976A-5DEE-4204-AF19-DA756963DCC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0"/>
          <a:stretch/>
        </p:blipFill>
        <p:spPr>
          <a:xfrm>
            <a:off x="0" y="2248224"/>
            <a:ext cx="8433597" cy="2514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519053E-86DE-4F9C-BC46-319E70B9F3C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-674" t="-4115" r="674" b="14043"/>
          <a:stretch/>
        </p:blipFill>
        <p:spPr>
          <a:xfrm>
            <a:off x="-15701" y="4663690"/>
            <a:ext cx="6693162" cy="21698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86E40E-6E60-41E2-B860-7745CC0AB0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597" y="2248224"/>
            <a:ext cx="3771902" cy="2514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16D327E-1A7C-42AB-AA00-D306112F6BE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9" t="48324" r="-99" b="1773"/>
          <a:stretch/>
        </p:blipFill>
        <p:spPr>
          <a:xfrm>
            <a:off x="9146555" y="4762824"/>
            <a:ext cx="3033023" cy="5476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984C020-08A7-48CB-8297-AB358DF561B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6442"/>
          <a:stretch/>
        </p:blipFill>
        <p:spPr>
          <a:xfrm>
            <a:off x="6677461" y="4762824"/>
            <a:ext cx="2469094" cy="5476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BBB0912-AABB-4056-AF0B-8BD47E3DB49D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3464"/>
          <a:stretch/>
        </p:blipFill>
        <p:spPr>
          <a:xfrm>
            <a:off x="9245624" y="5310446"/>
            <a:ext cx="2933954" cy="7283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D690353-93B8-43CC-B98A-7D780E58502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77461" y="5310445"/>
            <a:ext cx="2737440" cy="72830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8600CB5-02D0-4B0E-BA54-3D01A055548F}"/>
              </a:ext>
            </a:extLst>
          </p:cNvPr>
          <p:cNvSpPr txBox="1"/>
          <p:nvPr/>
        </p:nvSpPr>
        <p:spPr>
          <a:xfrm>
            <a:off x="7946747" y="6143759"/>
            <a:ext cx="41648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Python is the best!</a:t>
            </a:r>
          </a:p>
        </p:txBody>
      </p:sp>
    </p:spTree>
    <p:extLst>
      <p:ext uri="{BB962C8B-B14F-4D97-AF65-F5344CB8AC3E}">
        <p14:creationId xmlns:p14="http://schemas.microsoft.com/office/powerpoint/2010/main" val="2942603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8F5D-2383-4A13-94CE-2E952A4F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867CD0-6A2C-41C2-853C-262B6D90F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438" y="-572294"/>
            <a:ext cx="13471611" cy="8002588"/>
          </a:xfrm>
        </p:spPr>
      </p:pic>
    </p:spTree>
    <p:extLst>
      <p:ext uri="{BB962C8B-B14F-4D97-AF65-F5344CB8AC3E}">
        <p14:creationId xmlns:p14="http://schemas.microsoft.com/office/powerpoint/2010/main" val="91307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B2A9-8EC4-4783-A93C-F759CF143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7418"/>
            <a:ext cx="10515600" cy="1325563"/>
          </a:xfrm>
        </p:spPr>
        <p:txBody>
          <a:bodyPr/>
          <a:lstStyle/>
          <a:p>
            <a:r>
              <a:rPr lang="en-US" dirty="0"/>
              <a:t>Black holes</a:t>
            </a:r>
          </a:p>
        </p:txBody>
      </p:sp>
      <p:pic>
        <p:nvPicPr>
          <p:cNvPr id="7" name="Radius">
            <a:hlinkClick r:id="" action="ppaction://media"/>
            <a:extLst>
              <a:ext uri="{FF2B5EF4-FFF2-40B4-BE49-F238E27FC236}">
                <a16:creationId xmlns:a16="http://schemas.microsoft.com/office/drawing/2014/main" id="{1C81CEEA-7B81-4A60-9668-E8A1D2D3FF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5197" y="1650092"/>
            <a:ext cx="8360020" cy="4702404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84B30E-BA46-48A2-B736-4B6A6ED6F5FE}"/>
                  </a:ext>
                </a:extLst>
              </p14:cNvPr>
              <p14:cNvContentPartPr/>
              <p14:nvPr/>
            </p14:nvContentPartPr>
            <p14:xfrm>
              <a:off x="50400" y="6298200"/>
              <a:ext cx="832320" cy="125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84B30E-BA46-48A2-B736-4B6A6ED6F5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040" y="6288840"/>
                <a:ext cx="85104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204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2FFE-C568-4B53-AF78-A9474F68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Shadow of black hole</a:t>
            </a:r>
          </a:p>
        </p:txBody>
      </p:sp>
      <p:pic>
        <p:nvPicPr>
          <p:cNvPr id="5" name="Curve-and-image">
            <a:hlinkClick r:id="" action="ppaction://media"/>
            <a:extLst>
              <a:ext uri="{FF2B5EF4-FFF2-40B4-BE49-F238E27FC236}">
                <a16:creationId xmlns:a16="http://schemas.microsoft.com/office/drawing/2014/main" id="{5D2447BE-81B9-46A8-9A3B-26C9E13E558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82771" y="1689079"/>
            <a:ext cx="8226458" cy="4624430"/>
          </a:xfrm>
        </p:spPr>
      </p:pic>
    </p:spTree>
    <p:extLst>
      <p:ext uri="{BB962C8B-B14F-4D97-AF65-F5344CB8AC3E}">
        <p14:creationId xmlns:p14="http://schemas.microsoft.com/office/powerpoint/2010/main" val="227302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8E9FE-2855-4BA2-8D08-D6CD83197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Messier 87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307E17-B55F-4D82-9CBC-CDDE2F423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0359"/>
            <a:ext cx="2957282" cy="29572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AA1C35-8EE8-483A-B87A-EC5494384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557" y="1889715"/>
            <a:ext cx="2890886" cy="30179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B0BBE1-1CCA-46E5-9A8A-2D2083C90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012" y="2067554"/>
            <a:ext cx="3327808" cy="2662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53D38E-DFBF-48F6-BC0C-5C51270B90CE}"/>
              </a:ext>
            </a:extLst>
          </p:cNvPr>
          <p:cNvSpPr txBox="1"/>
          <p:nvPr/>
        </p:nvSpPr>
        <p:spPr>
          <a:xfrm>
            <a:off x="906544" y="5167312"/>
            <a:ext cx="10378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Distance:53 </a:t>
            </a:r>
            <a:r>
              <a:rPr lang="en-US" sz="2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Mly</a:t>
            </a:r>
            <a:endParaRPr lang="en-US" sz="2400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Mass~2400 billion </a:t>
            </a:r>
            <a:r>
              <a:rPr lang="en-US" sz="24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M</a:t>
            </a:r>
            <a:r>
              <a:rPr lang="en-US" sz="2400" baseline="-25000" dirty="0" err="1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Sun</a:t>
            </a:r>
            <a:endParaRPr lang="en-US" sz="2400" baseline="-25000" dirty="0">
              <a:latin typeface="Segoe UI" panose="020B0502040204020203" pitchFamily="34" charset="0"/>
              <a:ea typeface="Tahoma" panose="020B0604030504040204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4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One of the most massive galaxies in the local universe</a:t>
            </a:r>
          </a:p>
        </p:txBody>
      </p:sp>
    </p:spTree>
    <p:extLst>
      <p:ext uri="{BB962C8B-B14F-4D97-AF65-F5344CB8AC3E}">
        <p14:creationId xmlns:p14="http://schemas.microsoft.com/office/powerpoint/2010/main" val="191674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0935-4274-4F94-991F-3D8199CD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1BCFC-41B1-4DD9-91F5-CF00F29CF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r>
              <a:rPr lang="en-US" dirty="0">
                <a:cs typeface="Segoe UI" panose="020B0502040204020203" pitchFamily="34" charset="0"/>
              </a:rPr>
              <a:t>wavelength?</a:t>
            </a:r>
          </a:p>
          <a:p>
            <a:endParaRPr lang="en-US" dirty="0">
              <a:cs typeface="Segoe UI" panose="020B0502040204020203" pitchFamily="34" charset="0"/>
            </a:endParaRPr>
          </a:p>
          <a:p>
            <a:endParaRPr lang="en-US" dirty="0">
              <a:cs typeface="Segoe UI" panose="020B0502040204020203" pitchFamily="34" charset="0"/>
            </a:endParaRPr>
          </a:p>
          <a:p>
            <a:r>
              <a:rPr lang="en-US" dirty="0">
                <a:cs typeface="Segoe UI" panose="020B0502040204020203" pitchFamily="34" charset="0"/>
              </a:rPr>
              <a:t>telescope diameter?</a:t>
            </a:r>
          </a:p>
        </p:txBody>
      </p:sp>
    </p:spTree>
    <p:extLst>
      <p:ext uri="{BB962C8B-B14F-4D97-AF65-F5344CB8AC3E}">
        <p14:creationId xmlns:p14="http://schemas.microsoft.com/office/powerpoint/2010/main" val="157980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1A1C-9B00-4E17-BF38-EE0BC4100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Wavelength</a:t>
            </a:r>
          </a:p>
        </p:txBody>
      </p:sp>
      <p:pic>
        <p:nvPicPr>
          <p:cNvPr id="4" name="Simulations Gallery - Event Horizon Telescope">
            <a:hlinkClick r:id="" action="ppaction://media"/>
            <a:extLst>
              <a:ext uri="{FF2B5EF4-FFF2-40B4-BE49-F238E27FC236}">
                <a16:creationId xmlns:a16="http://schemas.microsoft.com/office/drawing/2014/main" id="{7F236F6B-5C7C-49D4-AD75-9B64881EF31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0433" y="34630"/>
            <a:ext cx="6823368" cy="682337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F0C7B-2E05-4C66-82CC-D2104DF00E31}"/>
              </a:ext>
            </a:extLst>
          </p:cNvPr>
          <p:cNvSpPr txBox="1"/>
          <p:nvPr/>
        </p:nvSpPr>
        <p:spPr>
          <a:xfrm>
            <a:off x="923827" y="2516957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Lambda">
            <a:hlinkClick r:id="" action="ppaction://media"/>
            <a:extLst>
              <a:ext uri="{FF2B5EF4-FFF2-40B4-BE49-F238E27FC236}">
                <a16:creationId xmlns:a16="http://schemas.microsoft.com/office/drawing/2014/main" id="{09E28113-A680-4F0C-9C78-38CE4B8526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3827" y="2491561"/>
            <a:ext cx="3333116" cy="187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1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7D39-BA37-45DC-AF67-381D5D7A6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889"/>
            <a:ext cx="10515600" cy="1325563"/>
          </a:xfrm>
        </p:spPr>
        <p:txBody>
          <a:bodyPr/>
          <a:lstStyle/>
          <a:p>
            <a:r>
              <a:rPr lang="en-US" dirty="0"/>
              <a:t>Diameter</a:t>
            </a:r>
          </a:p>
        </p:txBody>
      </p:sp>
      <p:pic>
        <p:nvPicPr>
          <p:cNvPr id="22" name="Diameter">
            <a:hlinkClick r:id="" action="ppaction://media"/>
            <a:extLst>
              <a:ext uri="{FF2B5EF4-FFF2-40B4-BE49-F238E27FC236}">
                <a16:creationId xmlns:a16="http://schemas.microsoft.com/office/drawing/2014/main" id="{0CA654E8-6EDA-4D03-871A-A030CA55B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7241" y="1204162"/>
            <a:ext cx="9177518" cy="516235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B72F5D-6FB7-702E-7C9E-6AEE3348F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7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0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C29BE-8D22-44A1-953D-A04C041A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DEC7E-27E9-4FE4-A7BC-8017FCEA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78" y="1412443"/>
            <a:ext cx="10515600" cy="4351338"/>
          </a:xfrm>
        </p:spPr>
        <p:txBody>
          <a:bodyPr/>
          <a:lstStyle/>
          <a:p>
            <a:r>
              <a:rPr lang="en-US" dirty="0"/>
              <a:t>Temporal Coherence</a:t>
            </a:r>
          </a:p>
        </p:txBody>
      </p:sp>
      <p:pic>
        <p:nvPicPr>
          <p:cNvPr id="4" name="W1">
            <a:hlinkClick r:id="" action="ppaction://media"/>
            <a:extLst>
              <a:ext uri="{FF2B5EF4-FFF2-40B4-BE49-F238E27FC236}">
                <a16:creationId xmlns:a16="http://schemas.microsoft.com/office/drawing/2014/main" id="{18DB686B-97A9-496F-A3A1-2844C99FB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60102" y="958726"/>
            <a:ext cx="3293698" cy="2470274"/>
          </a:xfrm>
          <a:prstGeom prst="rect">
            <a:avLst/>
          </a:prstGeom>
        </p:spPr>
      </p:pic>
      <p:pic>
        <p:nvPicPr>
          <p:cNvPr id="5" name="W1+delay">
            <a:hlinkClick r:id="" action="ppaction://media"/>
            <a:extLst>
              <a:ext uri="{FF2B5EF4-FFF2-40B4-BE49-F238E27FC236}">
                <a16:creationId xmlns:a16="http://schemas.microsoft.com/office/drawing/2014/main" id="{577B5D44-E913-495F-8A68-73D492CAF54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060102" y="3964685"/>
            <a:ext cx="3293698" cy="2470274"/>
          </a:xfrm>
          <a:prstGeom prst="rect">
            <a:avLst/>
          </a:prstGeom>
        </p:spPr>
      </p:pic>
      <p:pic>
        <p:nvPicPr>
          <p:cNvPr id="6" name="W2">
            <a:hlinkClick r:id="" action="ppaction://media"/>
            <a:extLst>
              <a:ext uri="{FF2B5EF4-FFF2-40B4-BE49-F238E27FC236}">
                <a16:creationId xmlns:a16="http://schemas.microsoft.com/office/drawing/2014/main" id="{DADEFA85-CB5C-4C46-AC36-D6239CD2240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060102" y="958726"/>
            <a:ext cx="3293698" cy="2470274"/>
          </a:xfrm>
          <a:prstGeom prst="rect">
            <a:avLst/>
          </a:prstGeom>
        </p:spPr>
      </p:pic>
      <p:pic>
        <p:nvPicPr>
          <p:cNvPr id="7" name="W2+delay">
            <a:hlinkClick r:id="" action="ppaction://media"/>
            <a:extLst>
              <a:ext uri="{FF2B5EF4-FFF2-40B4-BE49-F238E27FC236}">
                <a16:creationId xmlns:a16="http://schemas.microsoft.com/office/drawing/2014/main" id="{C49BAE64-DF97-4357-9D3D-08BBB24FCF6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060102" y="3964685"/>
            <a:ext cx="3293698" cy="2470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81D7C3-14B2-47C1-A051-01057770F7A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3689"/>
            <a:ext cx="5592526" cy="41638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0546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2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2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2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2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6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7170</TotalTime>
  <Words>231</Words>
  <Application>Microsoft Office PowerPoint</Application>
  <PresentationFormat>Widescreen</PresentationFormat>
  <Paragraphs>80</Paragraphs>
  <Slides>22</Slides>
  <Notes>14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Segoe UI</vt:lpstr>
      <vt:lpstr>Office Theme</vt:lpstr>
      <vt:lpstr>Imaging a Black Hole with EHT</vt:lpstr>
      <vt:lpstr>Overview</vt:lpstr>
      <vt:lpstr>Black holes</vt:lpstr>
      <vt:lpstr>Shadow of black hole</vt:lpstr>
      <vt:lpstr>Messier 87</vt:lpstr>
      <vt:lpstr>Imaging…</vt:lpstr>
      <vt:lpstr>Wavelength</vt:lpstr>
      <vt:lpstr>Diameter</vt:lpstr>
      <vt:lpstr>Coherence</vt:lpstr>
      <vt:lpstr>Coherence</vt:lpstr>
      <vt:lpstr>Coherence Degree</vt:lpstr>
      <vt:lpstr>Van Cittert–Zernike theorem</vt:lpstr>
      <vt:lpstr>Van Cittert–Zernike theorem</vt:lpstr>
      <vt:lpstr>Aperture Synthesis</vt:lpstr>
      <vt:lpstr>Image reconstruction</vt:lpstr>
      <vt:lpstr>CLEAN algorithm</vt:lpstr>
      <vt:lpstr>Why?</vt:lpstr>
      <vt:lpstr>Blind Imaging</vt:lpstr>
      <vt:lpstr>Blind Imaging</vt:lpstr>
      <vt:lpstr>Validation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ermia etemadi</dc:creator>
  <cp:lastModifiedBy>Moein Derakhshan</cp:lastModifiedBy>
  <cp:revision>211</cp:revision>
  <dcterms:created xsi:type="dcterms:W3CDTF">2020-05-05T12:16:55Z</dcterms:created>
  <dcterms:modified xsi:type="dcterms:W3CDTF">2022-07-01T22:51:59Z</dcterms:modified>
</cp:coreProperties>
</file>